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8" autoAdjust="0"/>
  </p:normalViewPr>
  <p:slideViewPr>
    <p:cSldViewPr>
      <p:cViewPr varScale="1">
        <p:scale>
          <a:sx n="75" d="100"/>
          <a:sy n="75" d="100"/>
        </p:scale>
        <p:origin x="-10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ABFD-629E-4D57-A191-5B068B56F81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10-63BC-46F5-9D2F-FCCFC2D5F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ABFD-629E-4D57-A191-5B068B56F81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10-63BC-46F5-9D2F-FCCFC2D5F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ABFD-629E-4D57-A191-5B068B56F81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10-63BC-46F5-9D2F-FCCFC2D5F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ABFD-629E-4D57-A191-5B068B56F81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10-63BC-46F5-9D2F-FCCFC2D5F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ABFD-629E-4D57-A191-5B068B56F81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10-63BC-46F5-9D2F-FCCFC2D5F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ABFD-629E-4D57-A191-5B068B56F81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10-63BC-46F5-9D2F-FCCFC2D5F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ABFD-629E-4D57-A191-5B068B56F81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10-63BC-46F5-9D2F-FCCFC2D5F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ABFD-629E-4D57-A191-5B068B56F81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10-63BC-46F5-9D2F-FCCFC2D5F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ABFD-629E-4D57-A191-5B068B56F81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10-63BC-46F5-9D2F-FCCFC2D5F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ABFD-629E-4D57-A191-5B068B56F81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10-63BC-46F5-9D2F-FCCFC2D5F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ABFD-629E-4D57-A191-5B068B56F81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10-63BC-46F5-9D2F-FCCFC2D5F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3ABFD-629E-4D57-A191-5B068B56F81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82C10-63BC-46F5-9D2F-FCCFC2D5F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teachers/classroommaterials/connections/railroad-maps/file.html" TargetMode="External"/><Relationship Id="rId2" Type="http://schemas.openxmlformats.org/officeDocument/2006/relationships/hyperlink" Target="http://www.eriecanal.org/map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ps.gov/nr/twhp/wwwlps/lessons/9stlouis/9locate3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ctions.mohistory.org/phptp/PHO" TargetMode="External"/><Relationship Id="rId2" Type="http://schemas.openxmlformats.org/officeDocument/2006/relationships/hyperlink" Target="http://www.eriecanal.org/images%20accessed%202/22/2013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mons.wikimedia.org/wiki/Library_of_Congress" TargetMode="External"/><Relationship Id="rId4" Type="http://schemas.openxmlformats.org/officeDocument/2006/relationships/hyperlink" Target="http://www.pastblog.areavoice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457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VOCABULARY</a:t>
            </a: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52600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Canal – a waterway that is built for irrigation, drainage, or navigation</a:t>
            </a:r>
          </a:p>
          <a:p>
            <a:endParaRPr lang="en-US" sz="2800" dirty="0"/>
          </a:p>
          <a:p>
            <a:r>
              <a:rPr lang="en-US" sz="2800" dirty="0" smtClean="0"/>
              <a:t>Ferryboat – a boat used to transport passengers, vehicles, or goods across a body of water</a:t>
            </a:r>
          </a:p>
          <a:p>
            <a:endParaRPr lang="en-US" sz="2800" dirty="0"/>
          </a:p>
          <a:p>
            <a:r>
              <a:rPr lang="en-US" sz="2800" dirty="0" smtClean="0"/>
              <a:t>Caisson – a watertight structure inside of which  construction work is done under water, as in the building of tunnels, bridges, or damns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d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066800"/>
            <a:ext cx="4470210" cy="3471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51054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JAMES EADS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ds_Bridge_St_Louis_1874_ppmsca08973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3892"/>
            <a:ext cx="9144000" cy="6570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ds_Bridge_constru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880" y="0"/>
            <a:ext cx="875023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INTERESTING FACTS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7772400" cy="584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Eads Bridge was the first bridge James Eads built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The bridge was officially opened on July 4, 1874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The bridge was considered an engineering marvel of its time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Eads Bridge was the first steel arch bridge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At its completion the bridge was the biggest bridge of the time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The bridge has two decks, one for rail traffic and one for cars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The  rail bridge closed in 1974 and re-opened for use by the St. Louis light rail in 1994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The roadway deck closed in 1991, was rebuilt, and reopened on July 4, 2003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_Louis_Gateway_Arch_night_framed_with_Eads_Bridge_4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143000"/>
            <a:ext cx="7239548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SOURCES</a:t>
            </a:r>
          </a:p>
          <a:p>
            <a:r>
              <a:rPr lang="en-US" sz="2400" u="sng" dirty="0" smtClean="0"/>
              <a:t>Books</a:t>
            </a:r>
            <a:endParaRPr lang="en-US" sz="2400" dirty="0" smtClean="0"/>
          </a:p>
          <a:p>
            <a:r>
              <a:rPr lang="en-US" sz="2400" dirty="0" err="1" smtClean="0"/>
              <a:t>Dupre</a:t>
            </a:r>
            <a:r>
              <a:rPr lang="en-US" sz="2400" dirty="0" smtClean="0"/>
              <a:t>, Judith. </a:t>
            </a:r>
            <a:r>
              <a:rPr lang="en-US" sz="2400" i="1" dirty="0" smtClean="0"/>
              <a:t>Bridges: A history of the world’s most famous and important spans. </a:t>
            </a:r>
            <a:r>
              <a:rPr lang="en-US" sz="2400" dirty="0" smtClean="0"/>
              <a:t>New York, NY: Black Dog &amp; </a:t>
            </a:r>
            <a:r>
              <a:rPr lang="en-US" sz="2400" dirty="0" err="1" smtClean="0"/>
              <a:t>Leventhal</a:t>
            </a:r>
            <a:r>
              <a:rPr lang="en-US" sz="2400" dirty="0" smtClean="0"/>
              <a:t> Publishers, 1997.</a:t>
            </a:r>
          </a:p>
          <a:p>
            <a:endParaRPr lang="en-US" sz="2400" dirty="0"/>
          </a:p>
          <a:p>
            <a:r>
              <a:rPr lang="en-US" sz="2400" dirty="0" smtClean="0"/>
              <a:t>Warburton, Lois. </a:t>
            </a:r>
            <a:r>
              <a:rPr lang="en-US" sz="2400" i="1" dirty="0" smtClean="0"/>
              <a:t>Railroads: Bridging the Continents. </a:t>
            </a:r>
            <a:r>
              <a:rPr lang="en-US" sz="2400" dirty="0" smtClean="0"/>
              <a:t>San Diego, CA: Lucent Books, Inc., 1991.</a:t>
            </a:r>
          </a:p>
          <a:p>
            <a:endParaRPr lang="en-US" sz="2400" dirty="0"/>
          </a:p>
          <a:p>
            <a:r>
              <a:rPr lang="en-US" sz="2400" u="sng" dirty="0" smtClean="0"/>
              <a:t>Articles</a:t>
            </a:r>
            <a:endParaRPr lang="en-US" sz="2400" dirty="0" smtClean="0"/>
          </a:p>
          <a:p>
            <a:r>
              <a:rPr lang="en-US" sz="2400" dirty="0" smtClean="0"/>
              <a:t>“James B. Eads and His Amazing Bridge at St. Louis.”  </a:t>
            </a:r>
            <a:r>
              <a:rPr lang="en-US" sz="2400" i="1" dirty="0" smtClean="0"/>
              <a:t>The Museum Gazette. </a:t>
            </a:r>
            <a:r>
              <a:rPr lang="en-US" sz="2400" dirty="0" smtClean="0"/>
              <a:t>January, 2001. From the National Park Service, U.S. Department of the Interior.</a:t>
            </a:r>
            <a:endParaRPr lang="en-US" sz="2400" dirty="0"/>
          </a:p>
          <a:p>
            <a:endParaRPr lang="en-US" sz="2400" u="sng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0"/>
            <a:ext cx="86106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Legal Documents and Government Publications</a:t>
            </a:r>
            <a:endParaRPr lang="en-US" sz="2400" dirty="0" smtClean="0"/>
          </a:p>
          <a:p>
            <a:r>
              <a:rPr lang="en-US" sz="2400" dirty="0" smtClean="0"/>
              <a:t>Bond, E. A.. </a:t>
            </a:r>
            <a:r>
              <a:rPr lang="en-US" sz="2400" i="1" dirty="0" smtClean="0"/>
              <a:t>Map showing present and proposed canal system. </a:t>
            </a:r>
            <a:r>
              <a:rPr lang="en-US" sz="2400" dirty="0" smtClean="0"/>
              <a:t>Annual report of the State Engineer and surveyor of the State of New York, for the fiscal year ending September 30, 1903. Facing page 60.  </a:t>
            </a:r>
            <a:r>
              <a:rPr lang="en-US" sz="2400" dirty="0" smtClean="0">
                <a:hlinkClick r:id="rId2"/>
              </a:rPr>
              <a:t>www.eriecanal.org/maps</a:t>
            </a:r>
            <a:r>
              <a:rPr lang="en-US" sz="2400" dirty="0" smtClean="0"/>
              <a:t> accessed 2/22/2013.</a:t>
            </a:r>
          </a:p>
          <a:p>
            <a:r>
              <a:rPr lang="en-US" sz="2400" u="sng" dirty="0" smtClean="0"/>
              <a:t>Internet/WWW sites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u="sng" dirty="0" smtClean="0"/>
              <a:t>Maps and Charts</a:t>
            </a:r>
          </a:p>
          <a:p>
            <a:r>
              <a:rPr lang="en-US" sz="2400" dirty="0" smtClean="0"/>
              <a:t>Appleton. </a:t>
            </a:r>
            <a:r>
              <a:rPr lang="en-US" sz="2400" i="1" dirty="0" smtClean="0"/>
              <a:t>Railway Map of the Southern States. </a:t>
            </a:r>
            <a:r>
              <a:rPr lang="en-US" sz="2400" dirty="0" smtClean="0">
                <a:hlinkClick r:id="rId3"/>
              </a:rPr>
              <a:t>www.loc.gov/teachers/classroommaterials/connections/railroad-maps/file.html</a:t>
            </a:r>
            <a:r>
              <a:rPr lang="en-US" sz="2400" dirty="0" smtClean="0"/>
              <a:t>  accessed 2/22/2013</a:t>
            </a:r>
          </a:p>
          <a:p>
            <a:endParaRPr lang="en-US" sz="2400" i="1" dirty="0" smtClean="0"/>
          </a:p>
          <a:p>
            <a:r>
              <a:rPr lang="en-US" sz="2400" dirty="0" smtClean="0"/>
              <a:t>“Railroad map 3”</a:t>
            </a:r>
            <a:r>
              <a:rPr lang="en-US" sz="2400" i="1" dirty="0" smtClean="0"/>
              <a:t>.  </a:t>
            </a:r>
            <a:r>
              <a:rPr lang="en-US" sz="2400" dirty="0" smtClean="0"/>
              <a:t>National Park Service. </a:t>
            </a:r>
            <a:r>
              <a:rPr lang="en-US" sz="2400" dirty="0" smtClean="0">
                <a:hlinkClick r:id="rId4"/>
              </a:rPr>
              <a:t>www.nps.gov/nr/twhp/wwwlps/lessons/9stlouis/9locate3.htm</a:t>
            </a:r>
            <a:endParaRPr lang="en-US" sz="2400" dirty="0" smtClean="0"/>
          </a:p>
          <a:p>
            <a:r>
              <a:rPr lang="en-US" sz="2400" dirty="0" smtClean="0"/>
              <a:t>Accessed 2/22/2013 </a:t>
            </a:r>
            <a:r>
              <a:rPr lang="en-US" sz="2400" i="1" dirty="0" smtClean="0"/>
              <a:t> </a:t>
            </a:r>
            <a:endParaRPr lang="en-US" sz="2400" dirty="0" smtClean="0"/>
          </a:p>
          <a:p>
            <a:endParaRPr lang="en-US" sz="2400" u="sng" dirty="0" smtClean="0"/>
          </a:p>
          <a:p>
            <a:endParaRPr lang="en-US" sz="2400" u="sng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u="sng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534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Photographs</a:t>
            </a:r>
            <a:endParaRPr lang="en-US" sz="2400" dirty="0" smtClean="0"/>
          </a:p>
          <a:p>
            <a:r>
              <a:rPr lang="en-US" sz="2400" dirty="0" smtClean="0"/>
              <a:t>Hill, John W.. “View of the Erie Canal .” From the New York Public Library. I.N. Phelps Stokes Collection of American Historical Prints.</a:t>
            </a:r>
          </a:p>
          <a:p>
            <a:r>
              <a:rPr lang="en-US" sz="2400" dirty="0" smtClean="0"/>
              <a:t>Watercolor.  </a:t>
            </a:r>
            <a:r>
              <a:rPr lang="en-US" sz="2400" dirty="0" smtClean="0">
                <a:hlinkClick r:id="rId2"/>
              </a:rPr>
              <a:t>www.eriecanal.org/images</a:t>
            </a:r>
          </a:p>
          <a:p>
            <a:r>
              <a:rPr lang="en-US" sz="2400" dirty="0" smtClean="0">
                <a:hlinkClick r:id="rId2"/>
              </a:rPr>
              <a:t> </a:t>
            </a:r>
            <a:endParaRPr lang="en-US" sz="2400" dirty="0" smtClean="0"/>
          </a:p>
          <a:p>
            <a:r>
              <a:rPr lang="en-US" sz="2400" dirty="0" smtClean="0"/>
              <a:t>Unknown. “Eads Bridge Construction.” Erection of west and center arches, view looking Northeast., September 1873. </a:t>
            </a:r>
            <a:r>
              <a:rPr lang="en-US" sz="2400" dirty="0" smtClean="0">
                <a:hlinkClick r:id="rId3"/>
              </a:rPr>
              <a:t>http://collections.mohistory.org/phptp/PHO</a:t>
            </a:r>
            <a:r>
              <a:rPr lang="en-US" sz="2400" dirty="0" smtClean="0"/>
              <a:t>: 13958 accessed 2/22/2013</a:t>
            </a:r>
          </a:p>
          <a:p>
            <a:endParaRPr lang="en-US" sz="2400" dirty="0" smtClean="0"/>
          </a:p>
          <a:p>
            <a:r>
              <a:rPr lang="en-US" sz="2400" dirty="0" smtClean="0"/>
              <a:t>Unknown. “Red Wing MN Ferry.”  Photograph.  1873.  </a:t>
            </a:r>
            <a:r>
              <a:rPr lang="en-US" sz="2400" dirty="0" smtClean="0">
                <a:hlinkClick r:id="rId4"/>
              </a:rPr>
              <a:t>www.pastblog.areavoices.com</a:t>
            </a:r>
            <a:r>
              <a:rPr lang="en-US" sz="2400" dirty="0" smtClean="0"/>
              <a:t>  accessed 2/22/2013</a:t>
            </a:r>
          </a:p>
          <a:p>
            <a:endParaRPr lang="en-US" sz="2400" dirty="0"/>
          </a:p>
          <a:p>
            <a:r>
              <a:rPr lang="en-US" sz="2400" dirty="0" smtClean="0"/>
              <a:t>Welker, F.. “The Bridge at St. Louis.” St. Louis: Compton &amp; Co., 1874. Chromolithograph. </a:t>
            </a:r>
            <a:r>
              <a:rPr lang="en-US" sz="2400" dirty="0" smtClean="0">
                <a:hlinkClick r:id="rId5"/>
              </a:rPr>
              <a:t>http://commons.wikimedia.org/wiki/Library_of_Congress</a:t>
            </a:r>
            <a:r>
              <a:rPr lang="en-US" sz="2400" dirty="0" smtClean="0"/>
              <a:t> accessed 2/22/2013  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066800"/>
            <a:ext cx="7696200" cy="6277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1803 – The Louisiana Purchase more than doubles the size of the United States</a:t>
            </a:r>
          </a:p>
          <a:p>
            <a:r>
              <a:rPr lang="en-US" sz="2800" dirty="0" smtClean="0"/>
              <a:t>1825 – the Erie Canal is completed</a:t>
            </a:r>
          </a:p>
          <a:p>
            <a:r>
              <a:rPr lang="en-US" sz="2800" dirty="0" smtClean="0"/>
              <a:t>1830 – first passenger train service in United States</a:t>
            </a:r>
          </a:p>
          <a:p>
            <a:r>
              <a:rPr lang="en-US" sz="2800" dirty="0" smtClean="0"/>
              <a:t>1849 – California gold rush</a:t>
            </a:r>
          </a:p>
          <a:p>
            <a:r>
              <a:rPr lang="en-US" sz="2800" dirty="0" smtClean="0"/>
              <a:t>1861 – Civil War begins</a:t>
            </a:r>
          </a:p>
          <a:p>
            <a:r>
              <a:rPr lang="en-US" sz="2800" dirty="0" smtClean="0"/>
              <a:t>1869 – Completion of the Transcontinental Railroad connecting Omaha, Nebraska to San Francisco, California</a:t>
            </a:r>
          </a:p>
          <a:p>
            <a:r>
              <a:rPr lang="en-US" sz="2800" dirty="0" smtClean="0"/>
              <a:t>1856 – First bridge to cross the Mississippi is completed at Rock Island, Illinois</a:t>
            </a:r>
          </a:p>
          <a:p>
            <a:r>
              <a:rPr lang="en-US" sz="2800" dirty="0" smtClean="0"/>
              <a:t>1874 – The Eads Bridge opens crossing the Mississippi River at St. Louis, Missouri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-of-united-stat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112" y="423862"/>
            <a:ext cx="8105775" cy="601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b_ canal_system-1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4800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83" y="0"/>
            <a:ext cx="905703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143000"/>
            <a:ext cx="3581400" cy="46425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rry boat 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190" y="152400"/>
            <a:ext cx="8612010" cy="4808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65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9679"/>
            <a:ext cx="9144000" cy="5198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527</Words>
  <Application>Microsoft Office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INTERESTING FACTS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Diane</dc:creator>
  <cp:lastModifiedBy>kbriscoe</cp:lastModifiedBy>
  <cp:revision>36</cp:revision>
  <cp:lastPrinted>2013-04-02T13:06:18Z</cp:lastPrinted>
  <dcterms:created xsi:type="dcterms:W3CDTF">2013-03-03T23:38:54Z</dcterms:created>
  <dcterms:modified xsi:type="dcterms:W3CDTF">2013-04-02T13:06:30Z</dcterms:modified>
</cp:coreProperties>
</file>